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8" r:id="rId2"/>
    <p:sldId id="264" r:id="rId3"/>
    <p:sldId id="268" r:id="rId4"/>
    <p:sldId id="269" r:id="rId5"/>
    <p:sldId id="270" r:id="rId6"/>
    <p:sldId id="274" r:id="rId7"/>
    <p:sldId id="272" r:id="rId8"/>
    <p:sldId id="271" r:id="rId9"/>
    <p:sldId id="273" r:id="rId10"/>
    <p:sldId id="275" r:id="rId11"/>
    <p:sldId id="276" r:id="rId12"/>
    <p:sldId id="277" r:id="rId13"/>
    <p:sldId id="267" r:id="rId14"/>
  </p:sldIdLst>
  <p:sldSz cx="9144000" cy="6858000" type="screen4x3"/>
  <p:notesSz cx="6858000" cy="9144000"/>
  <p:embeddedFontLst>
    <p:embeddedFont>
      <p:font typeface="Twinkl SemiBold" pitchFamily="2" charset="0"/>
      <p:bold r:id="rId17"/>
    </p:embeddedFont>
    <p:embeddedFont>
      <p:font typeface="Tuffy" panose="020B0603060100000000" pitchFamily="34" charset="0"/>
      <p:regular r:id="rId18"/>
      <p:bold r:id="rId19"/>
      <p:italic r:id="rId20"/>
      <p:boldItalic r:id="rId21"/>
    </p:embeddedFont>
    <p:embeddedFont>
      <p:font typeface="Sassoon Infant Rg" panose="02000503030000020003" pitchFamily="50" charset="0"/>
      <p:regular r:id="rId22"/>
      <p:bold r:id="rId23"/>
    </p:embeddedFont>
    <p:embeddedFont>
      <p:font typeface="Twinkl" pitchFamily="2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40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pos="5420" userDrawn="1">
          <p15:clr>
            <a:srgbClr val="A4A3A4"/>
          </p15:clr>
        </p15:guide>
        <p15:guide id="7" orient="horz" pos="346" userDrawn="1">
          <p15:clr>
            <a:srgbClr val="A4A3A4"/>
          </p15:clr>
        </p15:guide>
        <p15:guide id="8" pos="476" userDrawn="1">
          <p15:clr>
            <a:srgbClr val="A4A3A4"/>
          </p15:clr>
        </p15:guide>
        <p15:guide id="9" orient="horz" pos="482" userDrawn="1">
          <p15:clr>
            <a:srgbClr val="A4A3A4"/>
          </p15:clr>
        </p15:guide>
        <p15:guide id="10" orient="horz" pos="3838" userDrawn="1">
          <p15:clr>
            <a:srgbClr val="A4A3A4"/>
          </p15:clr>
        </p15:guide>
        <p15:guide id="11" pos="52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0105"/>
    <a:srgbClr val="EC7A08"/>
    <a:srgbClr val="DE1E5A"/>
    <a:srgbClr val="18A0DB"/>
    <a:srgbClr val="4DB1E3"/>
    <a:srgbClr val="80C1EB"/>
    <a:srgbClr val="ACDDFC"/>
    <a:srgbClr val="FFFFFF"/>
    <a:srgbClr val="4AA1D9"/>
    <a:srgbClr val="21A6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14" y="246"/>
      </p:cViewPr>
      <p:guideLst>
        <p:guide orient="horz" pos="2160"/>
        <p:guide pos="2880"/>
        <p:guide pos="340"/>
        <p:guide orient="horz" pos="3974"/>
        <p:guide pos="5420"/>
        <p:guide orient="horz" pos="346"/>
        <p:guide pos="476"/>
        <p:guide orient="horz" pos="482"/>
        <p:guide orient="horz" pos="3838"/>
        <p:guide pos="52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7" d="100"/>
          <a:sy n="77" d="100"/>
        </p:scale>
        <p:origin x="264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4F151-63AC-41CE-96F5-7702E930870C}" type="datetimeFigureOut">
              <a:rPr lang="en-GB" smtClean="0"/>
              <a:t>04/12/2017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6B846-B279-40AC-BFF5-DBC4013370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397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2C5D1-7818-41B5-ABAD-5E4B38A5388F}" type="datetimeFigureOut">
              <a:rPr lang="en-GB" smtClean="0"/>
              <a:t>04/12/2017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21341-850D-40E1-BB3D-87946DC9B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04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4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o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97" y="5734211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7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8" y="478895"/>
            <a:ext cx="8220075" cy="994306"/>
          </a:xfrm>
        </p:spPr>
        <p:txBody>
          <a:bodyPr>
            <a:noAutofit/>
          </a:bodyPr>
          <a:lstStyle>
            <a:lvl1pPr>
              <a:defRPr>
                <a:latin typeface="Twinkl SemiBold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7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 bwMode="auto">
          <a:xfrm>
            <a:off x="503239" y="2930434"/>
            <a:ext cx="8137524" cy="3414803"/>
          </a:xfrm>
          <a:prstGeom prst="roundRect">
            <a:avLst>
              <a:gd name="adj" fmla="val 6409"/>
            </a:avLst>
          </a:prstGeom>
          <a:solidFill>
            <a:srgbClr val="FFF9E7"/>
          </a:solidFill>
          <a:ln w="25400" cap="rnd">
            <a:solidFill>
              <a:srgbClr val="FEF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8" name="Rounded Rectangle 7"/>
          <p:cNvSpPr/>
          <p:nvPr userDrawn="1"/>
        </p:nvSpPr>
        <p:spPr bwMode="auto">
          <a:xfrm>
            <a:off x="503239" y="512763"/>
            <a:ext cx="8137524" cy="2193019"/>
          </a:xfrm>
          <a:prstGeom prst="roundRect">
            <a:avLst>
              <a:gd name="adj" fmla="val 6409"/>
            </a:avLst>
          </a:prstGeom>
          <a:solidFill>
            <a:srgbClr val="FFF9E7"/>
          </a:solidFill>
          <a:ln w="25400" cap="rnd">
            <a:solidFill>
              <a:srgbClr val="FEF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071286"/>
            <a:ext cx="7886700" cy="540000"/>
          </a:xfrm>
          <a:prstGeom prst="rect">
            <a:avLst/>
          </a:prstGeom>
        </p:spPr>
        <p:txBody>
          <a:bodyPr lIns="0" tIns="0" rIns="0" bIns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Sassoon Infant Md" panose="02000603050000020003" pitchFamily="50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winkl" pitchFamily="50" charset="0"/>
              </a:rPr>
              <a:t>Success Criteria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28648" y="734785"/>
            <a:ext cx="7886700" cy="540000"/>
          </a:xfrm>
          <a:prstGeom prst="rect">
            <a:avLst/>
          </a:prstGeom>
        </p:spPr>
        <p:txBody>
          <a:bodyPr lIns="0" tIns="0" rIns="0" bIns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Sassoon Infant Md" panose="02000603050000020003" pitchFamily="50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winkl" pitchFamily="50" charset="0"/>
              </a:rPr>
              <a:t>Aim</a:t>
            </a:r>
          </a:p>
        </p:txBody>
      </p:sp>
      <p:sp>
        <p:nvSpPr>
          <p:cNvPr id="11" name="Content Placeholder 15"/>
          <p:cNvSpPr>
            <a:spLocks noGrp="1"/>
          </p:cNvSpPr>
          <p:nvPr>
            <p:ph idx="1"/>
          </p:nvPr>
        </p:nvSpPr>
        <p:spPr>
          <a:xfrm>
            <a:off x="628650" y="1127760"/>
            <a:ext cx="7886700" cy="1409700"/>
          </a:xfrm>
        </p:spPr>
        <p:txBody>
          <a:bodyPr>
            <a:normAutofit fontScale="92500" lnSpcReduction="10000"/>
          </a:bodyPr>
          <a:lstStyle>
            <a:lvl1pPr>
              <a:defRPr>
                <a:latin typeface="Twinkl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Content Placeholder 15"/>
          <p:cNvSpPr txBox="1">
            <a:spLocks/>
          </p:cNvSpPr>
          <p:nvPr userDrawn="1"/>
        </p:nvSpPr>
        <p:spPr>
          <a:xfrm>
            <a:off x="628650" y="3466803"/>
            <a:ext cx="7886700" cy="1409700"/>
          </a:xfrm>
          <a:prstGeom prst="rect">
            <a:avLst/>
          </a:prstGeom>
          <a:noFill/>
          <a:ln w="25400">
            <a:noFill/>
          </a:ln>
        </p:spPr>
        <p:txBody>
          <a:bodyPr vert="horz" lIns="180000" tIns="252000" rIns="252000" bIns="18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C1C1C"/>
                </a:solidFill>
                <a:latin typeface="Sassoon Infant Rg" panose="02000503030000020003" pitchFamily="50" charset="0"/>
                <a:ea typeface="Sassoon Infant Rg" panose="02000503030000020003" pitchFamily="50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winkl" pitchFamily="50" charset="0"/>
              </a:rPr>
              <a:t>Statement 1 Lorem ipsum </a:t>
            </a:r>
            <a:r>
              <a:rPr lang="en-GB" dirty="0" err="1">
                <a:latin typeface="Twinkl" pitchFamily="50" charset="0"/>
              </a:rPr>
              <a:t>dolor</a:t>
            </a:r>
            <a:r>
              <a:rPr lang="en-GB" dirty="0">
                <a:latin typeface="Twinkl" pitchFamily="50" charset="0"/>
              </a:rPr>
              <a:t> sit </a:t>
            </a:r>
            <a:r>
              <a:rPr lang="en-GB" dirty="0" err="1">
                <a:latin typeface="Twinkl" pitchFamily="50" charset="0"/>
              </a:rPr>
              <a:t>amet</a:t>
            </a:r>
            <a:r>
              <a:rPr lang="en-GB" dirty="0">
                <a:latin typeface="Twinkl" pitchFamily="50" charset="0"/>
              </a:rPr>
              <a:t>, </a:t>
            </a:r>
            <a:r>
              <a:rPr lang="en-GB" dirty="0" err="1">
                <a:latin typeface="Twinkl" pitchFamily="50" charset="0"/>
              </a:rPr>
              <a:t>consectetur</a:t>
            </a:r>
            <a:r>
              <a:rPr lang="en-GB" dirty="0">
                <a:latin typeface="Twinkl" pitchFamily="50" charset="0"/>
              </a:rPr>
              <a:t> </a:t>
            </a:r>
            <a:r>
              <a:rPr lang="en-GB" dirty="0" err="1">
                <a:latin typeface="Twinkl" pitchFamily="50" charset="0"/>
              </a:rPr>
              <a:t>adipiscing</a:t>
            </a:r>
            <a:r>
              <a:rPr lang="en-GB" dirty="0">
                <a:latin typeface="Twinkl" pitchFamily="50" charset="0"/>
              </a:rPr>
              <a:t> </a:t>
            </a:r>
            <a:r>
              <a:rPr lang="en-GB" dirty="0" err="1">
                <a:latin typeface="Twinkl" pitchFamily="50" charset="0"/>
              </a:rPr>
              <a:t>elit</a:t>
            </a:r>
            <a:r>
              <a:rPr lang="en-GB" dirty="0">
                <a:latin typeface="Twinkl" pitchFamily="50" charset="0"/>
              </a:rPr>
              <a:t>.</a:t>
            </a:r>
          </a:p>
          <a:p>
            <a:r>
              <a:rPr lang="en-GB" dirty="0">
                <a:latin typeface="Twinkl" pitchFamily="50" charset="0"/>
              </a:rPr>
              <a:t>Statement 2</a:t>
            </a:r>
          </a:p>
          <a:p>
            <a:pPr lvl="1"/>
            <a:r>
              <a:rPr lang="en-GB" dirty="0">
                <a:latin typeface="Twinkl" pitchFamily="50" charset="0"/>
              </a:rPr>
              <a:t>Sub statement</a:t>
            </a:r>
          </a:p>
        </p:txBody>
      </p:sp>
    </p:spTree>
    <p:extLst>
      <p:ext uri="{BB962C8B-B14F-4D97-AF65-F5344CB8AC3E}">
        <p14:creationId xmlns:p14="http://schemas.microsoft.com/office/powerpoint/2010/main" val="2257523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7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0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9745" y="695325"/>
            <a:ext cx="8164510" cy="1150938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745" y="1957386"/>
            <a:ext cx="8164510" cy="4387851"/>
          </a:xfrm>
          <a:prstGeom prst="roundRect">
            <a:avLst>
              <a:gd name="adj" fmla="val 2585"/>
            </a:avLst>
          </a:prstGeom>
          <a:noFill/>
          <a:ln w="25400">
            <a:noFill/>
          </a:ln>
        </p:spPr>
        <p:txBody>
          <a:bodyPr vert="horz" lIns="252000" tIns="252000" rIns="252000" bIns="25200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2" r:id="rId3"/>
    <p:sldLayoutId id="2147483663" r:id="rId4"/>
    <p:sldLayoutId id="214748366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C1C1C"/>
          </a:solidFill>
          <a:latin typeface="Twinkl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1C1C1C"/>
          </a:solidFill>
          <a:latin typeface="Twinkl" pitchFamily="50" charset="0"/>
          <a:ea typeface="Sassoon Infant Rg" panose="02000503030000020003" pitchFamily="50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1C1C1C"/>
          </a:solidFill>
          <a:latin typeface="Twinkl" pitchFamily="50" charset="0"/>
          <a:ea typeface="Sassoon Infant Rg" panose="02000503030000020003" pitchFamily="50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Sassoon Infant Rg" panose="02000503030000020003" pitchFamily="50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Sassoon Infant Rg" panose="02000503030000020003" pitchFamily="50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Sassoon Infant Rg" panose="02000503030000020003" pitchFamily="50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8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94" b="5907"/>
          <a:stretch/>
        </p:blipFill>
        <p:spPr>
          <a:xfrm>
            <a:off x="4896368" y="1701113"/>
            <a:ext cx="3661073" cy="3117800"/>
          </a:xfrm>
          <a:prstGeom prst="rect">
            <a:avLst/>
          </a:prstGeom>
          <a:ln>
            <a:solidFill>
              <a:srgbClr val="BC0105"/>
            </a:solidFill>
          </a:ln>
        </p:spPr>
      </p:pic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7" y="682664"/>
            <a:ext cx="8220075" cy="682640"/>
          </a:xfrm>
        </p:spPr>
        <p:txBody>
          <a:bodyPr/>
          <a:lstStyle/>
          <a:p>
            <a:r>
              <a:rPr lang="en-GB" sz="3600" dirty="0" smtClean="0"/>
              <a:t>Christmas puddings</a:t>
            </a:r>
            <a:endParaRPr lang="en-GB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9" y="1701113"/>
            <a:ext cx="4174958" cy="2783305"/>
          </a:xfrm>
          <a:prstGeom prst="rect">
            <a:avLst/>
          </a:prstGeom>
          <a:ln>
            <a:solidFill>
              <a:srgbClr val="BC0105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49" y="3495549"/>
            <a:ext cx="3416969" cy="2277979"/>
          </a:xfrm>
          <a:prstGeom prst="rect">
            <a:avLst/>
          </a:prstGeom>
          <a:ln>
            <a:solidFill>
              <a:srgbClr val="BC0105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267941" y="1779026"/>
            <a:ext cx="2899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Pandoro</a:t>
            </a:r>
            <a:endParaRPr lang="it-IT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00526" y="1779026"/>
            <a:ext cx="2899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>
                <a:solidFill>
                  <a:schemeClr val="bg1"/>
                </a:solidFill>
              </a:rPr>
              <a:t>Panettone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17427" y="5311863"/>
            <a:ext cx="2899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>
                <a:solidFill>
                  <a:schemeClr val="bg1"/>
                </a:solidFill>
              </a:rPr>
              <a:t>Torrone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0469" y="6042892"/>
            <a:ext cx="612058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30000" dirty="0">
                <a:latin typeface="Tuffy" panose="020B0603060100000000" pitchFamily="34" charset="0"/>
                <a:ea typeface="Tuffy" panose="020B0603060100000000" pitchFamily="34" charset="0"/>
              </a:rPr>
              <a:t>Photo courtesy of (giuseppemilo@flickr.com) (visittuscany@flickr.com</a:t>
            </a:r>
            <a:r>
              <a:rPr lang="en-GB" sz="1400" baseline="30000" dirty="0" smtClean="0">
                <a:latin typeface="Tuffy" panose="020B0603060100000000" pitchFamily="34" charset="0"/>
                <a:ea typeface="Tuffy" panose="020B0603060100000000" pitchFamily="34" charset="0"/>
              </a:rPr>
              <a:t>) </a:t>
            </a:r>
            <a:r>
              <a:rPr lang="en-GB" sz="1400" baseline="30000" dirty="0">
                <a:latin typeface="Tuffy" panose="020B0603060100000000" pitchFamily="34" charset="0"/>
                <a:ea typeface="Tuffy" panose="020B0603060100000000" pitchFamily="34" charset="0"/>
              </a:rPr>
              <a:t>- granted under creative commons </a:t>
            </a:r>
            <a:r>
              <a:rPr lang="en-GB" sz="1400" baseline="30000" dirty="0" smtClean="0">
                <a:latin typeface="Tuffy" panose="020B0603060100000000" pitchFamily="34" charset="0"/>
                <a:ea typeface="Tuffy" panose="020B0603060100000000" pitchFamily="34" charset="0"/>
              </a:rPr>
              <a:t>licence</a:t>
            </a:r>
            <a:endParaRPr lang="en-GB" sz="1400" baseline="30000" dirty="0">
              <a:latin typeface="Tuffy" panose="020B0603060100000000" pitchFamily="34" charset="0"/>
              <a:ea typeface="Tuffy" panose="020B06030601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08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53403" y="3540627"/>
            <a:ext cx="8220075" cy="16544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45166" y="708342"/>
            <a:ext cx="8220075" cy="682640"/>
          </a:xfrm>
        </p:spPr>
        <p:txBody>
          <a:bodyPr/>
          <a:lstStyle/>
          <a:p>
            <a:r>
              <a:rPr lang="en-GB" sz="3600" dirty="0" smtClean="0">
                <a:solidFill>
                  <a:srgbClr val="C00000"/>
                </a:solidFill>
                <a:latin typeface="Twinkl" pitchFamily="2" charset="0"/>
              </a:rPr>
              <a:t>La </a:t>
            </a:r>
            <a:r>
              <a:rPr lang="en-GB" sz="3600" dirty="0" err="1" smtClean="0">
                <a:solidFill>
                  <a:srgbClr val="C00000"/>
                </a:solidFill>
                <a:latin typeface="Twinkl" pitchFamily="2" charset="0"/>
              </a:rPr>
              <a:t>Befana</a:t>
            </a:r>
            <a:endParaRPr lang="en-GB" sz="3600" dirty="0">
              <a:solidFill>
                <a:srgbClr val="C00000"/>
              </a:solidFill>
              <a:latin typeface="Twinkl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3721" y="1667404"/>
            <a:ext cx="77629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La </a:t>
            </a:r>
            <a:r>
              <a:rPr lang="en-GB" sz="2000" b="1" dirty="0" err="1" smtClean="0"/>
              <a:t>Befana</a:t>
            </a:r>
            <a:r>
              <a:rPr lang="en-GB" sz="2000" b="1" dirty="0" smtClean="0"/>
              <a:t> is a little old lady dressed in old, worn out clothes who flies to the houses of Italian children on the 6</a:t>
            </a:r>
            <a:r>
              <a:rPr lang="en-GB" sz="2000" b="1" baseline="30000" dirty="0" smtClean="0"/>
              <a:t>th</a:t>
            </a:r>
            <a:r>
              <a:rPr lang="en-GB" sz="2000" b="1" dirty="0" smtClean="0"/>
              <a:t> of January. She will fill the Christmas stockings with small toys, sweets and fruit. If the children didn’t behave nicely during the year, she will fill the stocking only with coal.</a:t>
            </a:r>
          </a:p>
          <a:p>
            <a:endParaRPr lang="it-IT" b="1" dirty="0"/>
          </a:p>
          <a:p>
            <a:endParaRPr lang="en-GB" sz="2000" b="1" dirty="0"/>
          </a:p>
          <a:p>
            <a:r>
              <a:rPr lang="en-GB" sz="2000" b="1" dirty="0" smtClean="0"/>
              <a:t>La </a:t>
            </a:r>
            <a:r>
              <a:rPr lang="en-GB" sz="2000" b="1" dirty="0" err="1" smtClean="0"/>
              <a:t>Befana</a:t>
            </a:r>
            <a:r>
              <a:rPr lang="en-GB" sz="2000" b="1" dirty="0" smtClean="0"/>
              <a:t> comes between the night of the 5</a:t>
            </a:r>
            <a:r>
              <a:rPr lang="en-GB" sz="2000" b="1" baseline="30000" dirty="0" smtClean="0"/>
              <a:t>th</a:t>
            </a:r>
            <a:r>
              <a:rPr lang="en-GB" sz="2000" b="1" dirty="0" smtClean="0"/>
              <a:t> and the 6</a:t>
            </a:r>
            <a:r>
              <a:rPr lang="en-GB" sz="2000" b="1" baseline="30000" dirty="0" smtClean="0"/>
              <a:t>th</a:t>
            </a:r>
            <a:r>
              <a:rPr lang="en-GB" sz="2000" b="1" dirty="0" smtClean="0"/>
              <a:t> of January as an auspicious symbol of happiness and presents. Just as the three kings brought gifts to baby Jesus on the same night</a:t>
            </a:r>
            <a:r>
              <a:rPr lang="en-GB" sz="2000" b="1" dirty="0" smtClean="0"/>
              <a:t>.</a:t>
            </a:r>
            <a:endParaRPr lang="en-GB" sz="20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265" y="5022169"/>
            <a:ext cx="2684973" cy="215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3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5E-6 0.00023 C -0.00902 -0.02014 -0.00399 -0.00625 -0.00972 -0.0287 C -0.01024 -0.03055 -0.01077 -0.03241 -0.01163 -0.03379 C -0.01303 -0.03727 -0.01718 -0.04329 -0.01718 -0.04305 C -0.01771 -0.04537 -0.01997 -0.0537 -0.021 -0.05532 C -0.02222 -0.05903 -0.02483 -0.06204 -0.02622 -0.06528 C -0.02725 -0.0669 -0.02795 -0.06875 -0.02917 -0.06967 C -0.03315 -0.07454 -0.03125 -0.07199 -0.03473 -0.07824 C -0.03525 -0.07986 -0.0356 -0.08194 -0.03664 -0.08333 C -0.03872 -0.08704 -0.04149 -0.08866 -0.04427 -0.09097 C -0.04635 -0.09444 -0.0474 -0.09884 -0.05 -0.10092 L -0.05798 -0.10671 C -0.05937 -0.10764 -0.06112 -0.10833 -0.06181 -0.10926 C -0.06893 -0.11782 -0.06285 -0.1118 -0.0724 -0.1169 C -0.07379 -0.11782 -0.07483 -0.11944 -0.07638 -0.11991 C -0.07796 -0.12083 -0.07969 -0.1206 -0.08125 -0.12106 C -0.09392 -0.12477 -0.08385 -0.12338 -0.09774 -0.12407 C -0.09947 -0.125 -0.10105 -0.12639 -0.10278 -0.12639 C -0.10678 -0.12754 -0.11025 -0.12754 -0.11424 -0.12685 C -0.13091 -0.12454 -0.1481 -0.12106 -0.16546 -0.11805 C -0.16685 -0.11736 -0.16858 -0.11643 -0.16997 -0.11574 C -0.17257 -0.11435 -0.17709 -0.11111 -0.17709 -0.11088 C -0.17813 -0.10995 -0.17917 -0.10833 -0.18091 -0.10717 C -0.18264 -0.10509 -0.18768 -0.10278 -0.18768 -0.10254 C -0.18959 -0.09907 -0.19167 -0.09537 -0.1941 -0.09305 C -0.19549 -0.09166 -0.19723 -0.09143 -0.19896 -0.09051 C -0.20053 -0.08912 -0.20209 -0.08773 -0.20348 -0.08634 C -0.20452 -0.08541 -0.20608 -0.08518 -0.20712 -0.08426 C -0.21685 -0.07407 -0.20712 -0.08102 -0.21528 -0.07569 C -0.21598 -0.07454 -0.21737 -0.07338 -0.21823 -0.07199 C -0.22431 -0.06319 -0.22205 -0.06366 -0.22709 -0.05787 C -0.2316 -0.05393 -0.23507 -0.05231 -0.23855 -0.04629 C -0.24879 -0.02824 -0.23907 -0.04421 -0.25105 -0.02847 C -0.25625 -0.02129 -0.25365 -0.02384 -0.25869 -0.02037 C -0.26303 -0.01273 -0.25869 -0.01967 -0.26459 -0.01412 C -0.26563 -0.01273 -0.26685 -0.01134 -0.26789 -0.01018 C -0.26928 -0.00926 -0.27032 -0.00903 -0.27153 -0.0081 C -0.27466 -0.00532 -0.27709 -0.00139 -0.28056 0.00093 C -0.28386 0.00255 -0.28716 0.00324 -0.29028 0.00533 C -0.2915 0.00579 -0.29254 0.00695 -0.29375 0.00741 C -0.29601 0.00857 -0.29862 0.00926 -0.30087 0.01019 C -0.30261 0.01088 -0.30417 0.01204 -0.30556 0.01273 C -0.3099 0.01459 -0.31719 0.0169 -0.32136 0.01852 C -0.32257 0.01898 -0.32362 0.02037 -0.32483 0.02107 C -0.36858 0.02662 -0.35764 0.02778 -0.37882 0.02454 C -0.38646 0.0206 -0.3823 0.02246 -0.3915 0.01991 L -0.39549 0.01806 L -0.4033 0.01227 C -0.40712 0.00926 -0.40782 0.00834 -0.41233 0.00695 C -0.41372 0.00602 -0.41494 0.00579 -0.41632 0.00533 C -0.41962 0.00139 -0.42257 -0.00254 -0.42691 -0.0037 L -0.43056 -0.00509 L -0.44028 -0.0162 C -0.4415 -0.01782 -0.44271 -0.01967 -0.4441 -0.02083 L -0.45209 -0.02685 C -0.45348 -0.02778 -0.45452 -0.02893 -0.45625 -0.02963 C -0.45782 -0.03055 -0.45955 -0.03171 -0.46129 -0.03241 C -0.46303 -0.0331 -0.46476 -0.0331 -0.46632 -0.03356 C -0.46754 -0.03403 -0.46875 -0.03472 -0.47014 -0.03495 C -0.475 -0.03611 -0.48039 -0.03704 -0.48507 -0.03796 C -0.48698 -0.03842 -0.48855 -0.03866 -0.49011 -0.03912 C -0.49341 -0.03958 -0.49549 -0.04097 -0.49896 -0.04143 C -0.50209 -0.04166 -0.50504 -0.04166 -0.50764 -0.04213 C -0.5099 -0.04213 -0.51181 -0.04282 -0.51389 -0.04282 C -0.52136 -0.04213 -0.52882 -0.0419 -0.53629 -0.04143 C -0.56389 -0.04861 -0.54827 -0.04583 -0.60469 -0.03356 C -0.61094 -0.03217 -0.61737 -0.02477 -0.62223 -0.0206 C -0.62414 -0.01898 -0.62848 -0.0169 -0.63056 -0.01551 C -0.63247 -0.01389 -0.63403 -0.01157 -0.63612 -0.00972 C -0.63837 -0.00787 -0.6408 -0.00694 -0.64323 -0.00532 C -0.64445 -0.0044 -0.64549 -0.0037 -0.64688 -0.00301 C -0.64879 -0.00116 -0.65035 0.00139 -0.65244 0.00301 C -0.65539 0.00509 -0.65886 0.00648 -0.66198 0.0081 C -0.66372 0.00926 -0.66546 0.00926 -0.66667 0.01019 C -0.66841 0.01204 -0.6698 0.01366 -0.67136 0.01435 C -0.67223 0.01551 -0.67344 0.01574 -0.675 0.0169 C -0.68577 0.02662 -0.67605 0.01991 -0.68386 0.025 C -0.68507 0.02709 -0.68612 0.0294 -0.68733 0.03079 C -0.68994 0.03449 -0.69584 0.0375 -0.69862 0.03935 C -0.70296 0.04213 -0.70087 0.0419 -0.7033 0.0419 " pathEditMode="relative" rAng="21240000" ptsTypes="AAAAAAAAAAAAAAAAAAAAAAAAAAAAAAAAAAAAAAAAAAAAAAAAAAAAAAAAAAAAAAAAAAAAAAAAAAAAAAAAA">
                                      <p:cBhvr>
                                        <p:cTn id="1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03" y="-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6" y="707495"/>
            <a:ext cx="8220075" cy="682640"/>
          </a:xfrm>
        </p:spPr>
        <p:txBody>
          <a:bodyPr/>
          <a:lstStyle/>
          <a:p>
            <a:r>
              <a:rPr lang="en-GB" sz="3600" dirty="0" smtClean="0"/>
              <a:t>La </a:t>
            </a:r>
            <a:r>
              <a:rPr lang="en-GB" sz="3600" dirty="0" err="1" smtClean="0"/>
              <a:t>Befana</a:t>
            </a:r>
            <a:endParaRPr lang="en-GB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57" y="1690926"/>
            <a:ext cx="5309937" cy="3982453"/>
          </a:xfrm>
          <a:prstGeom prst="rect">
            <a:avLst/>
          </a:prstGeom>
          <a:ln>
            <a:solidFill>
              <a:srgbClr val="BC0105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9" y="1390135"/>
            <a:ext cx="3055276" cy="4584033"/>
          </a:xfrm>
          <a:prstGeom prst="rect">
            <a:avLst/>
          </a:prstGeom>
          <a:ln>
            <a:solidFill>
              <a:srgbClr val="BC0105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157667" y="6209270"/>
            <a:ext cx="4819135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30000" dirty="0">
                <a:latin typeface="Tuffy" panose="020B0603060100000000" pitchFamily="34" charset="0"/>
                <a:ea typeface="Tuffy" panose="020B0603060100000000" pitchFamily="34" charset="0"/>
              </a:rPr>
              <a:t>Photo courtesy of (marantoni1950@flickr.com) - granted under creative commons </a:t>
            </a:r>
            <a:r>
              <a:rPr lang="en-GB" sz="1400" baseline="30000" dirty="0" smtClean="0">
                <a:latin typeface="Tuffy" panose="020B0603060100000000" pitchFamily="34" charset="0"/>
                <a:ea typeface="Tuffy" panose="020B0603060100000000" pitchFamily="34" charset="0"/>
              </a:rPr>
              <a:t>licence</a:t>
            </a:r>
            <a:endParaRPr lang="en-GB" sz="1400" baseline="30000" dirty="0">
              <a:latin typeface="Tuffy" panose="020B0603060100000000" pitchFamily="34" charset="0"/>
              <a:ea typeface="Tuffy" panose="020B06030601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7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07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57198" y="3050380"/>
            <a:ext cx="7363328" cy="13486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514991"/>
            <a:ext cx="8220075" cy="682640"/>
          </a:xfrm>
        </p:spPr>
        <p:txBody>
          <a:bodyPr/>
          <a:lstStyle/>
          <a:p>
            <a:r>
              <a:rPr lang="en-GB" sz="3600" dirty="0" smtClean="0">
                <a:solidFill>
                  <a:srgbClr val="C00000"/>
                </a:solidFill>
                <a:latin typeface="Twinkl" pitchFamily="2" charset="0"/>
              </a:rPr>
              <a:t>Christmas Origins</a:t>
            </a:r>
            <a:endParaRPr lang="en-GB" sz="3600" dirty="0">
              <a:solidFill>
                <a:srgbClr val="C00000"/>
              </a:solidFill>
              <a:latin typeface="Twinkl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8108" y="1954861"/>
            <a:ext cx="5674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Italy is a very religious country.</a:t>
            </a:r>
          </a:p>
          <a:p>
            <a:r>
              <a:rPr lang="en-GB" b="1" dirty="0" smtClean="0"/>
              <a:t>The Pope, the leader of the Catholic Church, lives in Rome.</a:t>
            </a:r>
          </a:p>
          <a:p>
            <a:endParaRPr lang="en-GB" b="1" dirty="0" smtClean="0"/>
          </a:p>
          <a:p>
            <a:endParaRPr lang="en-GB" b="1" dirty="0" smtClean="0"/>
          </a:p>
          <a:p>
            <a:r>
              <a:rPr lang="en-GB" b="1" dirty="0" smtClean="0"/>
              <a:t>The word “</a:t>
            </a:r>
            <a:r>
              <a:rPr lang="en-GB" b="1" dirty="0" err="1" smtClean="0"/>
              <a:t>Natale</a:t>
            </a:r>
            <a:r>
              <a:rPr lang="en-GB" b="1" dirty="0" smtClean="0"/>
              <a:t>” means “</a:t>
            </a:r>
            <a:r>
              <a:rPr lang="en-GB" dirty="0" smtClean="0">
                <a:solidFill>
                  <a:srgbClr val="FF0000"/>
                </a:solidFill>
              </a:rPr>
              <a:t>day of the birth</a:t>
            </a:r>
            <a:r>
              <a:rPr lang="en-GB" b="1" dirty="0" smtClean="0"/>
              <a:t>” which helps the people remember the importance of the birth of Baby Jesus.</a:t>
            </a:r>
          </a:p>
          <a:p>
            <a:endParaRPr lang="en-GB" b="1" dirty="0" smtClean="0"/>
          </a:p>
          <a:p>
            <a:endParaRPr lang="en-GB" b="1" dirty="0" smtClean="0"/>
          </a:p>
          <a:p>
            <a:r>
              <a:rPr lang="en-GB" b="1" dirty="0" smtClean="0"/>
              <a:t>At midnight on Christmas Eve, in every Italian Catholic Church, a special Christmas mass is held</a:t>
            </a:r>
            <a:r>
              <a:rPr lang="en-GB" b="1" dirty="0" smtClean="0"/>
              <a:t>.</a:t>
            </a:r>
            <a:endParaRPr lang="en-GB" b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45"/>
          <a:stretch/>
        </p:blipFill>
        <p:spPr>
          <a:xfrm>
            <a:off x="6352673" y="1954861"/>
            <a:ext cx="2455637" cy="44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3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6" y="695138"/>
            <a:ext cx="8220075" cy="682640"/>
          </a:xfrm>
        </p:spPr>
        <p:txBody>
          <a:bodyPr/>
          <a:lstStyle/>
          <a:p>
            <a:r>
              <a:rPr lang="en-GB" sz="3600" dirty="0" smtClean="0"/>
              <a:t>Christmas Mass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07" y="1519880"/>
            <a:ext cx="6595419" cy="4396946"/>
          </a:xfrm>
          <a:prstGeom prst="rect">
            <a:avLst/>
          </a:prstGeom>
          <a:ln>
            <a:solidFill>
              <a:srgbClr val="BC0105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157665" y="6126891"/>
            <a:ext cx="4819135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30000" dirty="0">
                <a:latin typeface="Tuffy" panose="020B0603060100000000" pitchFamily="34" charset="0"/>
                <a:ea typeface="Tuffy" panose="020B0603060100000000" pitchFamily="34" charset="0"/>
              </a:rPr>
              <a:t>Photo courtesy of (jcapaldi@flickr.com) - granted under creative commons </a:t>
            </a:r>
            <a:r>
              <a:rPr lang="en-GB" sz="1400" baseline="30000" dirty="0" smtClean="0">
                <a:latin typeface="Tuffy" panose="020B0603060100000000" pitchFamily="34" charset="0"/>
                <a:ea typeface="Tuffy" panose="020B0603060100000000" pitchFamily="34" charset="0"/>
              </a:rPr>
              <a:t>licence</a:t>
            </a:r>
            <a:endParaRPr lang="en-GB" sz="1400" baseline="30000" dirty="0">
              <a:latin typeface="Tuffy" panose="020B0603060100000000" pitchFamily="34" charset="0"/>
              <a:ea typeface="Tuffy" panose="020B06030601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17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198" y="3417257"/>
            <a:ext cx="8220075" cy="10389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744351"/>
            <a:ext cx="8220075" cy="682640"/>
          </a:xfrm>
        </p:spPr>
        <p:txBody>
          <a:bodyPr/>
          <a:lstStyle/>
          <a:p>
            <a:pPr algn="ctr"/>
            <a:r>
              <a:rPr lang="en-GB" sz="3200" dirty="0" smtClean="0">
                <a:solidFill>
                  <a:srgbClr val="C00000"/>
                </a:solidFill>
                <a:latin typeface="Twinkl" pitchFamily="2" charset="0"/>
              </a:rPr>
              <a:t>Christmas Traditions</a:t>
            </a:r>
            <a:r>
              <a:rPr lang="it-IT" sz="3200" dirty="0" smtClean="0">
                <a:solidFill>
                  <a:srgbClr val="C00000"/>
                </a:solidFill>
                <a:latin typeface="Twinkl" pitchFamily="2" charset="0"/>
              </a:rPr>
              <a:t>: </a:t>
            </a:r>
            <a:r>
              <a:rPr lang="it-IT" sz="3200" dirty="0" smtClean="0">
                <a:solidFill>
                  <a:srgbClr val="C00000"/>
                </a:solidFill>
                <a:latin typeface="Twinkl" pitchFamily="2" charset="0"/>
              </a:rPr>
              <a:t/>
            </a:r>
            <a:br>
              <a:rPr lang="it-IT" sz="3200" dirty="0" smtClean="0">
                <a:solidFill>
                  <a:srgbClr val="C00000"/>
                </a:solidFill>
                <a:latin typeface="Twinkl" pitchFamily="2" charset="0"/>
              </a:rPr>
            </a:br>
            <a:r>
              <a:rPr lang="it-IT" sz="3200" dirty="0" smtClean="0">
                <a:solidFill>
                  <a:srgbClr val="C00000"/>
                </a:solidFill>
                <a:latin typeface="Twinkl" pitchFamily="2" charset="0"/>
              </a:rPr>
              <a:t>The </a:t>
            </a:r>
            <a:r>
              <a:rPr lang="it-IT" sz="3200" dirty="0" err="1" smtClean="0">
                <a:solidFill>
                  <a:srgbClr val="C00000"/>
                </a:solidFill>
                <a:latin typeface="Twinkl" pitchFamily="2" charset="0"/>
              </a:rPr>
              <a:t>Nativity</a:t>
            </a:r>
            <a:r>
              <a:rPr lang="it-IT" sz="3200" dirty="0" smtClean="0">
                <a:solidFill>
                  <a:srgbClr val="C00000"/>
                </a:solidFill>
                <a:latin typeface="Twinkl" pitchFamily="2" charset="0"/>
              </a:rPr>
              <a:t> Scene</a:t>
            </a:r>
            <a:endParaRPr lang="en-GB" sz="3200" dirty="0">
              <a:solidFill>
                <a:srgbClr val="C00000"/>
              </a:solidFill>
              <a:latin typeface="Twinkl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0139" y="1801666"/>
            <a:ext cx="7286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In Italy, most families prepare a Christmas Tree and a Nativity scene in their houses. Sometimes families pass down the figures of the Nativity scene from generation to generation. Some can be centuries old! </a:t>
            </a:r>
          </a:p>
          <a:p>
            <a:endParaRPr lang="en-GB" b="1" dirty="0" smtClean="0"/>
          </a:p>
          <a:p>
            <a:endParaRPr lang="en-GB" b="1" dirty="0" smtClean="0"/>
          </a:p>
          <a:p>
            <a:r>
              <a:rPr lang="en-GB" b="1" dirty="0" smtClean="0"/>
              <a:t>The nativity scene is so popular that every year million of little figures are sold. Some scenes can include small fountains, fairy lights, real grass and even sound effects</a:t>
            </a:r>
            <a:r>
              <a:rPr lang="en-GB" b="1" dirty="0" smtClean="0"/>
              <a:t>!</a:t>
            </a:r>
            <a:endParaRPr lang="en-GB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45" y="3825685"/>
            <a:ext cx="2418347" cy="24867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139" y="4948747"/>
            <a:ext cx="5258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It is also very popular for people </a:t>
            </a:r>
            <a:r>
              <a:rPr lang="en-GB" b="1" dirty="0" smtClean="0"/>
              <a:t>to re-enact </a:t>
            </a:r>
            <a:r>
              <a:rPr lang="en-GB" b="1" dirty="0"/>
              <a:t>the Nativity in Live Nativity scene performances, normally in Church</a:t>
            </a:r>
            <a:r>
              <a:rPr lang="en-GB" b="1" dirty="0" smtClean="0"/>
              <a:t>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7829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6" y="676603"/>
            <a:ext cx="8220075" cy="682640"/>
          </a:xfrm>
        </p:spPr>
        <p:txBody>
          <a:bodyPr/>
          <a:lstStyle/>
          <a:p>
            <a:r>
              <a:rPr lang="en-GB" sz="3600" dirty="0" smtClean="0"/>
              <a:t>Nativity Scene</a:t>
            </a:r>
            <a:endParaRPr lang="en-GB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49" y="1614894"/>
            <a:ext cx="5784968" cy="4338725"/>
          </a:xfrm>
          <a:prstGeom prst="rect">
            <a:avLst/>
          </a:prstGeom>
          <a:ln>
            <a:solidFill>
              <a:srgbClr val="BC0105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157665" y="6151605"/>
            <a:ext cx="4819135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30000" dirty="0">
                <a:latin typeface="Tuffy" panose="020B0603060100000000" pitchFamily="34" charset="0"/>
                <a:ea typeface="Tuffy" panose="020B0603060100000000" pitchFamily="34" charset="0"/>
              </a:rPr>
              <a:t>Photo courtesy of (acerasa@flickr.com) - granted under creative commons </a:t>
            </a:r>
            <a:r>
              <a:rPr lang="en-GB" sz="1400" baseline="30000" dirty="0" smtClean="0">
                <a:latin typeface="Tuffy" panose="020B0603060100000000" pitchFamily="34" charset="0"/>
                <a:ea typeface="Tuffy" panose="020B0603060100000000" pitchFamily="34" charset="0"/>
              </a:rPr>
              <a:t>licence</a:t>
            </a:r>
            <a:endParaRPr lang="en-GB" sz="1400" baseline="30000" dirty="0">
              <a:latin typeface="Tuffy" panose="020B0603060100000000" pitchFamily="34" charset="0"/>
              <a:ea typeface="Tuffy" panose="020B06030601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91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7" y="657873"/>
            <a:ext cx="8220075" cy="682640"/>
          </a:xfrm>
        </p:spPr>
        <p:txBody>
          <a:bodyPr/>
          <a:lstStyle/>
          <a:p>
            <a:r>
              <a:rPr lang="en-GB" sz="3600" dirty="0" smtClean="0"/>
              <a:t>Live Nativity Scene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70" y="1519492"/>
            <a:ext cx="6428330" cy="4274155"/>
          </a:xfrm>
          <a:prstGeom prst="rect">
            <a:avLst/>
          </a:prstGeom>
          <a:ln>
            <a:solidFill>
              <a:srgbClr val="BC0105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281235" y="6085702"/>
            <a:ext cx="4819135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30000" dirty="0">
                <a:latin typeface="Tuffy" panose="020B0603060100000000" pitchFamily="34" charset="0"/>
                <a:ea typeface="Tuffy" panose="020B0603060100000000" pitchFamily="34" charset="0"/>
              </a:rPr>
              <a:t>Photo courtesy of (dontommaso@flickr.com) - granted under creative commons </a:t>
            </a:r>
            <a:r>
              <a:rPr lang="en-GB" sz="1400" baseline="30000" dirty="0" smtClean="0">
                <a:latin typeface="Tuffy" panose="020B0603060100000000" pitchFamily="34" charset="0"/>
                <a:ea typeface="Tuffy" panose="020B0603060100000000" pitchFamily="34" charset="0"/>
              </a:rPr>
              <a:t>licence</a:t>
            </a:r>
            <a:endParaRPr lang="en-GB" sz="1400" baseline="30000" dirty="0">
              <a:latin typeface="Tuffy" panose="020B0603060100000000" pitchFamily="34" charset="0"/>
              <a:ea typeface="Tuffy" panose="020B06030601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77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57198" y="2906084"/>
            <a:ext cx="8220075" cy="11225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764958"/>
            <a:ext cx="8220075" cy="682640"/>
          </a:xfrm>
        </p:spPr>
        <p:txBody>
          <a:bodyPr/>
          <a:lstStyle/>
          <a:p>
            <a:r>
              <a:rPr lang="en-GB" sz="3600" dirty="0" smtClean="0">
                <a:solidFill>
                  <a:srgbClr val="C00000"/>
                </a:solidFill>
                <a:latin typeface="Twinkl" pitchFamily="2" charset="0"/>
              </a:rPr>
              <a:t>Christmas Meal</a:t>
            </a:r>
            <a:endParaRPr lang="en-GB" sz="3600" dirty="0">
              <a:solidFill>
                <a:srgbClr val="C00000"/>
              </a:solidFill>
              <a:latin typeface="Twinkl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3520" y="1738008"/>
            <a:ext cx="75274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In Italy, the traditional Christmas meal includes fish and seafood. </a:t>
            </a:r>
          </a:p>
          <a:p>
            <a:r>
              <a:rPr lang="en-GB" b="1" dirty="0" smtClean="0"/>
              <a:t>This is because, according to the Catholic tradition, Christmas is a time of remembrance </a:t>
            </a:r>
            <a:r>
              <a:rPr lang="en-GB" b="1" dirty="0"/>
              <a:t>and penitence. </a:t>
            </a:r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r>
              <a:rPr lang="en-GB" b="1" dirty="0" smtClean="0"/>
              <a:t>This </a:t>
            </a:r>
            <a:r>
              <a:rPr lang="en-GB" b="1" dirty="0" smtClean="0"/>
              <a:t>means that food that was considered a luxury (like meat) is to be avoided. This is to show respect and devotion for the birth of Jesus.</a:t>
            </a:r>
            <a:endParaRPr lang="it-IT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653" y="4184030"/>
            <a:ext cx="2953592" cy="1427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89368" y="4595979"/>
            <a:ext cx="2103081" cy="1635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82" y="4741359"/>
            <a:ext cx="3015256" cy="149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87217" y="643317"/>
            <a:ext cx="8220075" cy="682640"/>
          </a:xfrm>
        </p:spPr>
        <p:txBody>
          <a:bodyPr/>
          <a:lstStyle/>
          <a:p>
            <a:r>
              <a:rPr lang="en-GB" sz="3600" dirty="0" smtClean="0"/>
              <a:t>Christmas meal</a:t>
            </a:r>
            <a:endParaRPr lang="en-GB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5" y="1519881"/>
            <a:ext cx="4908885" cy="3260379"/>
          </a:xfrm>
          <a:prstGeom prst="rect">
            <a:avLst/>
          </a:prstGeom>
          <a:ln>
            <a:solidFill>
              <a:srgbClr val="BC0105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147" y="3150070"/>
            <a:ext cx="4120817" cy="2747211"/>
          </a:xfrm>
          <a:prstGeom prst="rect">
            <a:avLst/>
          </a:prstGeom>
          <a:ln>
            <a:solidFill>
              <a:srgbClr val="BC0105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15546" y="6080284"/>
            <a:ext cx="7563418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30000" dirty="0">
                <a:latin typeface="Tuffy" panose="020B0603060100000000" pitchFamily="34" charset="0"/>
                <a:ea typeface="Tuffy" panose="020B0603060100000000" pitchFamily="34" charset="0"/>
              </a:rPr>
              <a:t>Photo courtesy of (ralphandjenny@flickr.com</a:t>
            </a:r>
            <a:r>
              <a:rPr lang="en-GB" sz="1400" baseline="30000" dirty="0" smtClean="0">
                <a:latin typeface="Tuffy" panose="020B0603060100000000" pitchFamily="34" charset="0"/>
                <a:ea typeface="Tuffy" panose="020B0603060100000000" pitchFamily="34" charset="0"/>
              </a:rPr>
              <a:t>) (</a:t>
            </a:r>
            <a:r>
              <a:rPr lang="en-GB" sz="1400" baseline="30000" dirty="0" smtClean="0"/>
              <a:t>matte4president</a:t>
            </a:r>
            <a:r>
              <a:rPr lang="en-GB" sz="1400" baseline="30000" dirty="0" smtClean="0">
                <a:latin typeface="Tuffy" panose="020B0603060100000000" pitchFamily="34" charset="0"/>
                <a:ea typeface="Tuffy" panose="020B0603060100000000" pitchFamily="34" charset="0"/>
              </a:rPr>
              <a:t>@flickr.com) </a:t>
            </a:r>
            <a:r>
              <a:rPr lang="en-GB" sz="1400" baseline="30000" dirty="0">
                <a:latin typeface="Tuffy" panose="020B0603060100000000" pitchFamily="34" charset="0"/>
                <a:ea typeface="Tuffy" panose="020B0603060100000000" pitchFamily="34" charset="0"/>
              </a:rPr>
              <a:t>- granted under creative commons </a:t>
            </a:r>
            <a:r>
              <a:rPr lang="en-GB" sz="1400" baseline="30000" dirty="0" smtClean="0">
                <a:latin typeface="Tuffy" panose="020B0603060100000000" pitchFamily="34" charset="0"/>
                <a:ea typeface="Tuffy" panose="020B0603060100000000" pitchFamily="34" charset="0"/>
              </a:rPr>
              <a:t>licence</a:t>
            </a:r>
            <a:endParaRPr lang="en-GB" sz="1400" baseline="30000" dirty="0">
              <a:latin typeface="Tuffy" panose="020B0603060100000000" pitchFamily="34" charset="0"/>
              <a:ea typeface="Tuffy" panose="020B06030601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53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57198" y="3264953"/>
            <a:ext cx="8220075" cy="15562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769714"/>
            <a:ext cx="8220075" cy="682640"/>
          </a:xfrm>
        </p:spPr>
        <p:txBody>
          <a:bodyPr/>
          <a:lstStyle/>
          <a:p>
            <a:r>
              <a:rPr lang="en-GB" sz="3600" dirty="0" smtClean="0">
                <a:solidFill>
                  <a:srgbClr val="C00000"/>
                </a:solidFill>
                <a:latin typeface="Twinkl" pitchFamily="2" charset="0"/>
              </a:rPr>
              <a:t>Christmas Puddings</a:t>
            </a:r>
            <a:endParaRPr lang="en-GB" sz="3600" dirty="0">
              <a:solidFill>
                <a:srgbClr val="C00000"/>
              </a:solidFill>
              <a:latin typeface="Twinkl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9792" y="1767953"/>
            <a:ext cx="752742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Traditional Italian Christmas </a:t>
            </a:r>
            <a:r>
              <a:rPr lang="en-GB" sz="2000" b="1" dirty="0"/>
              <a:t>puddings </a:t>
            </a:r>
            <a:r>
              <a:rPr lang="en-GB" sz="2000" b="1" dirty="0" smtClean="0"/>
              <a:t>are of </a:t>
            </a:r>
            <a:r>
              <a:rPr lang="en-GB" sz="2000" b="1" dirty="0"/>
              <a:t>different </a:t>
            </a:r>
            <a:r>
              <a:rPr lang="en-GB" sz="2000" b="1" dirty="0" smtClean="0"/>
              <a:t>regional origins. </a:t>
            </a:r>
          </a:p>
          <a:p>
            <a:r>
              <a:rPr lang="en-GB" sz="2000" b="1" dirty="0" smtClean="0"/>
              <a:t>They </a:t>
            </a:r>
            <a:r>
              <a:rPr lang="en-GB" sz="2000" b="1" dirty="0"/>
              <a:t>are all </a:t>
            </a:r>
            <a:r>
              <a:rPr lang="en-GB" sz="2000" b="1" dirty="0" smtClean="0"/>
              <a:t>very popular in </a:t>
            </a:r>
            <a:r>
              <a:rPr lang="en-GB" sz="2000" b="1" dirty="0"/>
              <a:t>Italy and in the rest of the world</a:t>
            </a:r>
            <a:r>
              <a:rPr lang="en-GB" sz="2000" b="1" dirty="0" smtClean="0"/>
              <a:t>.</a:t>
            </a:r>
          </a:p>
          <a:p>
            <a:endParaRPr lang="it-IT" dirty="0"/>
          </a:p>
          <a:p>
            <a:endParaRPr lang="it-IT" dirty="0"/>
          </a:p>
          <a:p>
            <a:endParaRPr lang="en-GB" sz="2000" b="1" dirty="0"/>
          </a:p>
          <a:p>
            <a:r>
              <a:rPr lang="en-GB" sz="2000" b="1" dirty="0" smtClean="0"/>
              <a:t>The most famous are the </a:t>
            </a:r>
            <a:r>
              <a:rPr lang="en-GB" sz="2000" b="1" dirty="0" err="1" smtClean="0"/>
              <a:t>pandoro</a:t>
            </a:r>
            <a:r>
              <a:rPr lang="en-GB" sz="2000" b="1" dirty="0" smtClean="0"/>
              <a:t> (a type of brioche), </a:t>
            </a:r>
          </a:p>
          <a:p>
            <a:r>
              <a:rPr lang="en-GB" sz="2000" b="1" dirty="0" err="1" smtClean="0"/>
              <a:t>panettone</a:t>
            </a:r>
            <a:r>
              <a:rPr lang="en-GB" sz="2000" b="1" dirty="0" smtClean="0"/>
              <a:t> (a sweet bread full of nuts and dried fruit) </a:t>
            </a:r>
          </a:p>
          <a:p>
            <a:r>
              <a:rPr lang="en-GB" sz="2000" b="1" dirty="0" smtClean="0"/>
              <a:t>and </a:t>
            </a:r>
            <a:r>
              <a:rPr lang="en-GB" sz="2000" b="1" dirty="0" err="1" smtClean="0"/>
              <a:t>torrone</a:t>
            </a:r>
            <a:r>
              <a:rPr lang="en-GB" sz="2000" b="1" dirty="0" smtClean="0"/>
              <a:t> (nougat</a:t>
            </a:r>
            <a:r>
              <a:rPr lang="en-GB" sz="2000" b="1" dirty="0" smtClean="0"/>
              <a:t>).</a:t>
            </a:r>
            <a:endParaRPr lang="en-GB" sz="2000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0468" y="4446726"/>
            <a:ext cx="3346805" cy="187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4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winkl Template">
      <a:dk1>
        <a:srgbClr val="1C1C1C"/>
      </a:dk1>
      <a:lt1>
        <a:sysClr val="window" lastClr="FFFFFF"/>
      </a:lt1>
      <a:dk2>
        <a:srgbClr val="4A4A4A"/>
      </a:dk2>
      <a:lt2>
        <a:srgbClr val="F4F2F2"/>
      </a:lt2>
      <a:accent1>
        <a:srgbClr val="E34192"/>
      </a:accent1>
      <a:accent2>
        <a:srgbClr val="EB8634"/>
      </a:accent2>
      <a:accent3>
        <a:srgbClr val="E6C734"/>
      </a:accent3>
      <a:accent4>
        <a:srgbClr val="79AD42"/>
      </a:accent4>
      <a:accent5>
        <a:srgbClr val="23A7F9"/>
      </a:accent5>
      <a:accent6>
        <a:srgbClr val="954EBE"/>
      </a:accent6>
      <a:hlink>
        <a:srgbClr val="23A7F9"/>
      </a:hlink>
      <a:folHlink>
        <a:srgbClr val="757070"/>
      </a:folHlink>
    </a:clrScheme>
    <a:fontScheme name="Custom 1">
      <a:majorFont>
        <a:latin typeface="Twinkl Sb"/>
        <a:ea typeface=""/>
        <a:cs typeface=""/>
      </a:majorFont>
      <a:minorFont>
        <a:latin typeface="Twink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A0D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2D07FF1-3EB1-4D9E-84F9-D2450425A22C}" vid="{819F8316-0E89-457C-B2A7-A168B6D0BF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203</TotalTime>
  <Words>478</Words>
  <Application>Microsoft Office PowerPoint</Application>
  <PresentationFormat>On-screen Show (4:3)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Twinkl SemiBold</vt:lpstr>
      <vt:lpstr>Tuffy</vt:lpstr>
      <vt:lpstr>Sassoon Infant Rg</vt:lpstr>
      <vt:lpstr>Arial</vt:lpstr>
      <vt:lpstr>Twinkl</vt:lpstr>
      <vt:lpstr>Calibri</vt:lpstr>
      <vt:lpstr>Office Theme</vt:lpstr>
      <vt:lpstr>PowerPoint Presentation</vt:lpstr>
      <vt:lpstr>Christmas Origins</vt:lpstr>
      <vt:lpstr>Christmas Mass</vt:lpstr>
      <vt:lpstr>Christmas Traditions:  The Nativity Scene</vt:lpstr>
      <vt:lpstr>Nativity Scene</vt:lpstr>
      <vt:lpstr>Live Nativity Scene</vt:lpstr>
      <vt:lpstr>Christmas Meal</vt:lpstr>
      <vt:lpstr>Christmas meal</vt:lpstr>
      <vt:lpstr>Christmas Puddings</vt:lpstr>
      <vt:lpstr>Christmas puddings</vt:lpstr>
      <vt:lpstr>La Befana</vt:lpstr>
      <vt:lpstr>La Befana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Lavinia Abbruzzetti</dc:creator>
  <cp:lastModifiedBy>Lavinia Abbruzzetti</cp:lastModifiedBy>
  <cp:revision>18</cp:revision>
  <dcterms:created xsi:type="dcterms:W3CDTF">2017-12-01T12:01:18Z</dcterms:created>
  <dcterms:modified xsi:type="dcterms:W3CDTF">2017-12-04T14:12:46Z</dcterms:modified>
</cp:coreProperties>
</file>